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9" r:id="rId1"/>
  </p:sldMasterIdLst>
  <p:notesMasterIdLst>
    <p:notesMasterId r:id="rId17"/>
  </p:notesMasterIdLst>
  <p:sldIdLst>
    <p:sldId id="256" r:id="rId2"/>
    <p:sldId id="257" r:id="rId3"/>
    <p:sldId id="272" r:id="rId4"/>
    <p:sldId id="258" r:id="rId5"/>
    <p:sldId id="259" r:id="rId6"/>
    <p:sldId id="260" r:id="rId7"/>
    <p:sldId id="261" r:id="rId8"/>
    <p:sldId id="262" r:id="rId9"/>
    <p:sldId id="271" r:id="rId10"/>
    <p:sldId id="264" r:id="rId11"/>
    <p:sldId id="263" r:id="rId12"/>
    <p:sldId id="266" r:id="rId13"/>
    <p:sldId id="267" r:id="rId14"/>
    <p:sldId id="269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3"/>
  </p:normalViewPr>
  <p:slideViewPr>
    <p:cSldViewPr snapToGrid="0" snapToObjects="1">
      <p:cViewPr>
        <p:scale>
          <a:sx n="75" d="100"/>
          <a:sy n="75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9826E6-1D9C-9A4A-B173-D0EFB8ACD166}" type="datetimeFigureOut">
              <a:rPr lang="en-US" smtClean="0"/>
              <a:t>3/22/17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A6B5DD-0241-6948-9311-213E2909EC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920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3000">
              <a:schemeClr val="tx1">
                <a:lumMod val="95000"/>
              </a:schemeClr>
            </a:gs>
            <a:gs pos="100000">
              <a:schemeClr val="tx2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3BF0B-14B3-034B-A878-8838E3D9294A}" type="datetimeFigureOut">
              <a:rPr lang="en-US" smtClean="0"/>
              <a:t>3/22/17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1E8204DA-C808-4142-B46E-7A133051244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51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50" r:id="rId1"/>
    <p:sldLayoutId id="2147484251" r:id="rId2"/>
    <p:sldLayoutId id="2147484252" r:id="rId3"/>
    <p:sldLayoutId id="2147484253" r:id="rId4"/>
    <p:sldLayoutId id="2147484254" r:id="rId5"/>
    <p:sldLayoutId id="2147484255" r:id="rId6"/>
    <p:sldLayoutId id="2147484256" r:id="rId7"/>
    <p:sldLayoutId id="2147484257" r:id="rId8"/>
    <p:sldLayoutId id="2147484258" r:id="rId9"/>
    <p:sldLayoutId id="2147484259" r:id="rId10"/>
    <p:sldLayoutId id="2147484260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5" Type="http://schemas.openxmlformats.org/officeDocument/2006/relationships/image" Target="../media/image4.png"/><Relationship Id="rId6" Type="http://schemas.microsoft.com/office/2007/relationships/hdphoto" Target="../media/hdphoto2.wdp"/><Relationship Id="rId7" Type="http://schemas.openxmlformats.org/officeDocument/2006/relationships/image" Target="../media/image5.png"/><Relationship Id="rId8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4" Type="http://schemas.openxmlformats.org/officeDocument/2006/relationships/image" Target="../media/image8.png"/><Relationship Id="rId5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332" y="-357188"/>
            <a:ext cx="11430000" cy="2014536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>
                <a:ea typeface="Calibri" charset="0"/>
                <a:cs typeface="Calibri" charset="0"/>
              </a:rPr>
              <a:t>Projeto Mecatrônico</a:t>
            </a:r>
            <a:endParaRPr lang="en-US" sz="6000" dirty="0">
              <a:ea typeface="Calibri" charset="0"/>
              <a:cs typeface="Calibri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83796" y="1916577"/>
            <a:ext cx="8637072" cy="977621"/>
          </a:xfrm>
        </p:spPr>
        <p:txBody>
          <a:bodyPr>
            <a:normAutofit/>
          </a:bodyPr>
          <a:lstStyle/>
          <a:p>
            <a:r>
              <a:rPr lang="pt-BR" sz="2000" dirty="0" smtClean="0">
                <a:solidFill>
                  <a:schemeClr val="bg1"/>
                </a:solidFill>
              </a:rPr>
              <a:t> Aplicação de Conceitos PDP - Gerenciamento &amp; Desenvolvimento DE UM PRODUTO Mecatrônico</a:t>
            </a:r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55158" y="3153427"/>
            <a:ext cx="945513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>
                <a:solidFill>
                  <a:schemeClr val="bg1"/>
                </a:solidFill>
              </a:rPr>
              <a:t>MEMBROS DO GRUPO </a:t>
            </a:r>
          </a:p>
          <a:p>
            <a:pPr algn="ctr"/>
            <a:endParaRPr lang="pt-BR" dirty="0">
              <a:solidFill>
                <a:schemeClr val="bg1"/>
              </a:solidFill>
            </a:endParaRPr>
          </a:p>
          <a:p>
            <a:pPr algn="ctr"/>
            <a:r>
              <a:rPr lang="pt-BR" dirty="0" smtClean="0">
                <a:solidFill>
                  <a:schemeClr val="bg1"/>
                </a:solidFill>
              </a:rPr>
              <a:t>AVY PINTO</a:t>
            </a:r>
          </a:p>
          <a:p>
            <a:pPr algn="ctr"/>
            <a:r>
              <a:rPr lang="pt-BR" dirty="0" smtClean="0">
                <a:solidFill>
                  <a:schemeClr val="bg1"/>
                </a:solidFill>
              </a:rPr>
              <a:t>NICOLAS FONTEYNE</a:t>
            </a:r>
          </a:p>
          <a:p>
            <a:pPr algn="ctr"/>
            <a:r>
              <a:rPr lang="pt-BR" dirty="0" smtClean="0">
                <a:solidFill>
                  <a:schemeClr val="bg1"/>
                </a:solidFill>
              </a:rPr>
              <a:t>LUCA FACCIOLO</a:t>
            </a:r>
          </a:p>
          <a:p>
            <a:pPr algn="ctr"/>
            <a:r>
              <a:rPr lang="pt-BR" dirty="0" smtClean="0">
                <a:solidFill>
                  <a:schemeClr val="bg1"/>
                </a:solidFill>
              </a:rPr>
              <a:t>PEDRO CASELLA</a:t>
            </a:r>
          </a:p>
          <a:p>
            <a:pPr algn="ctr"/>
            <a:r>
              <a:rPr lang="pt-BR" dirty="0" smtClean="0">
                <a:solidFill>
                  <a:schemeClr val="bg1"/>
                </a:solidFill>
              </a:rPr>
              <a:t>GABRIEL VAZ</a:t>
            </a:r>
          </a:p>
          <a:p>
            <a:pPr algn="ctr"/>
            <a:r>
              <a:rPr lang="pt-BR" dirty="0" smtClean="0">
                <a:solidFill>
                  <a:schemeClr val="bg1"/>
                </a:solidFill>
              </a:rPr>
              <a:t>RODOLPHO FILGUEIRAS</a:t>
            </a:r>
          </a:p>
          <a:p>
            <a:pPr algn="ctr"/>
            <a:r>
              <a:rPr lang="pt-BR" dirty="0" smtClean="0">
                <a:solidFill>
                  <a:schemeClr val="bg1"/>
                </a:solidFill>
              </a:rPr>
              <a:t>RAPHAEL BOMEISEL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535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511" y="313723"/>
            <a:ext cx="9291215" cy="1049235"/>
          </a:xfrm>
        </p:spPr>
        <p:txBody>
          <a:bodyPr/>
          <a:lstStyle/>
          <a:p>
            <a:r>
              <a:rPr lang="pt-BR" smtClean="0"/>
              <a:t>FUNÇAO </a:t>
            </a:r>
            <a:r>
              <a:rPr lang="pt-BR" dirty="0" smtClean="0"/>
              <a:t>GLOBAL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0021" y="2802800"/>
            <a:ext cx="4334328" cy="2590134"/>
          </a:xfrm>
          <a:solidFill>
            <a:schemeClr val="accent1"/>
          </a:solidFill>
        </p:spPr>
        <p:txBody>
          <a:bodyPr anchor="ctr"/>
          <a:lstStyle/>
          <a:p>
            <a:pPr algn="ctr"/>
            <a:r>
              <a:rPr lang="pt-BR" b="1" dirty="0" smtClean="0">
                <a:solidFill>
                  <a:schemeClr val="bg1"/>
                </a:solidFill>
              </a:rPr>
              <a:t>SELECIONAR MATERIAL</a:t>
            </a:r>
          </a:p>
          <a:p>
            <a:pPr algn="ctr"/>
            <a:r>
              <a:rPr lang="pt-BR" sz="1400" dirty="0" smtClean="0">
                <a:solidFill>
                  <a:schemeClr val="bg1"/>
                </a:solidFill>
              </a:rPr>
              <a:t>(DIMENSIONAMENTO + CAPTURA)</a:t>
            </a:r>
            <a:endParaRPr lang="pt-BR" sz="1400" dirty="0">
              <a:solidFill>
                <a:schemeClr val="bg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86077" y="3254599"/>
            <a:ext cx="2489200" cy="1693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1174922" y="4185539"/>
            <a:ext cx="2489200" cy="1693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177611" y="5217583"/>
            <a:ext cx="2489200" cy="1693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43511" y="2704142"/>
            <a:ext cx="195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mtClean="0">
                <a:solidFill>
                  <a:schemeClr val="bg1"/>
                </a:solidFill>
              </a:rPr>
              <a:t>MATERIAL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51578" y="3733754"/>
            <a:ext cx="195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ENERGIA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46200" y="4808328"/>
            <a:ext cx="195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SINAL</a:t>
            </a:r>
            <a:endParaRPr lang="pt-BR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8519093" y="3277591"/>
            <a:ext cx="2489200" cy="1693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519093" y="4214535"/>
            <a:ext cx="2489200" cy="1693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8519093" y="5291334"/>
            <a:ext cx="2489200" cy="16933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8519093" y="2729468"/>
            <a:ext cx="195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mtClean="0">
                <a:solidFill>
                  <a:schemeClr val="bg1"/>
                </a:solidFill>
              </a:rPr>
              <a:t>MATERIAL</a:t>
            </a:r>
            <a:endParaRPr lang="pt-BR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519093" y="3753934"/>
            <a:ext cx="195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ENERGIA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519093" y="4865184"/>
            <a:ext cx="195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SINAL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443511" y="1394218"/>
            <a:ext cx="90276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pt-BR" sz="2400" dirty="0">
                <a:solidFill>
                  <a:schemeClr val="bg1"/>
                </a:solidFill>
                <a:ea typeface="Calibri" charset="0"/>
              </a:rPr>
              <a:t>F</a:t>
            </a:r>
            <a:r>
              <a:rPr lang="pt-BR" sz="2400" dirty="0" smtClean="0">
                <a:solidFill>
                  <a:schemeClr val="bg1"/>
                </a:solidFill>
                <a:effectLst/>
                <a:ea typeface="Calibri" charset="0"/>
              </a:rPr>
              <a:t>unção mais importante do dispositivo -  </a:t>
            </a:r>
            <a:r>
              <a:rPr lang="pt-BR" sz="2400" b="1" dirty="0" smtClean="0">
                <a:solidFill>
                  <a:schemeClr val="bg1"/>
                </a:solidFill>
                <a:effectLst/>
                <a:ea typeface="Calibri" charset="0"/>
              </a:rPr>
              <a:t>o que se deve esperar do produto.</a:t>
            </a:r>
            <a:r>
              <a:rPr lang="en-US" sz="2400" b="1" dirty="0" smtClean="0">
                <a:solidFill>
                  <a:schemeClr val="bg1"/>
                </a:solidFill>
                <a:effectLst/>
              </a:rPr>
              <a:t> </a:t>
            </a:r>
            <a:endParaRPr lang="pt-BR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3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79172" cy="6858001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-1901221" y="0"/>
            <a:ext cx="9291215" cy="1049235"/>
          </a:xfrm>
        </p:spPr>
        <p:txBody>
          <a:bodyPr/>
          <a:lstStyle/>
          <a:p>
            <a:r>
              <a:rPr lang="pt-BR" dirty="0" smtClean="0"/>
              <a:t>ESTRUTURA DE FUNCOES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845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904" y="0"/>
            <a:ext cx="9291215" cy="1049235"/>
          </a:xfrm>
        </p:spPr>
        <p:txBody>
          <a:bodyPr/>
          <a:lstStyle/>
          <a:p>
            <a:endParaRPr lang="pt-B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1" y="1150"/>
            <a:ext cx="12192000" cy="68568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8" name="Straight Arrow Connector 7"/>
          <p:cNvCxnSpPr/>
          <p:nvPr/>
        </p:nvCxnSpPr>
        <p:spPr>
          <a:xfrm>
            <a:off x="4673600" y="778933"/>
            <a:ext cx="2556933" cy="52493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6654800" y="1540933"/>
            <a:ext cx="389467" cy="67733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4301067" y="2794000"/>
            <a:ext cx="1049866" cy="3556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182533" y="3775817"/>
            <a:ext cx="1117600" cy="44058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5046133" y="4453467"/>
            <a:ext cx="1" cy="88053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301067" y="5638800"/>
            <a:ext cx="762000" cy="59266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0084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6" name="Straight Arrow Connector 5"/>
          <p:cNvCxnSpPr/>
          <p:nvPr/>
        </p:nvCxnSpPr>
        <p:spPr>
          <a:xfrm>
            <a:off x="3674533" y="1337733"/>
            <a:ext cx="7382934" cy="7620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3589867" y="3386667"/>
            <a:ext cx="7484533" cy="74506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539067" y="4368800"/>
            <a:ext cx="457200" cy="99906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061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20"/>
            <a:ext cx="12192000" cy="68499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8" name="Straight Arrow Connector 7"/>
          <p:cNvCxnSpPr/>
          <p:nvPr/>
        </p:nvCxnSpPr>
        <p:spPr>
          <a:xfrm flipH="1">
            <a:off x="5130800" y="1540933"/>
            <a:ext cx="2116667" cy="118533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232400" y="4402667"/>
            <a:ext cx="4605867" cy="59266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328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9537" cy="6867144"/>
          </a:xfrm>
        </p:spPr>
      </p:pic>
    </p:spTree>
    <p:extLst>
      <p:ext uri="{BB962C8B-B14F-4D97-AF65-F5344CB8AC3E}">
        <p14:creationId xmlns:p14="http://schemas.microsoft.com/office/powerpoint/2010/main" val="1963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0677" y="482171"/>
            <a:ext cx="7581245" cy="5149101"/>
            <a:chOff x="3970677" y="482171"/>
            <a:chExt cx="7581245" cy="5149101"/>
          </a:xfrm>
        </p:grpSpPr>
        <p:sp>
          <p:nvSpPr>
            <p:cNvPr id="24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0677" y="482171"/>
              <a:ext cx="7581245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0717" y="812507"/>
              <a:ext cx="695001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230" b="98513" l="0" r="9782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2850" r="-5" b="-5"/>
          <a:stretch/>
        </p:blipFill>
        <p:spPr>
          <a:xfrm>
            <a:off x="8265822" y="3326038"/>
            <a:ext cx="2627246" cy="171950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2096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51" r="6924" b="1"/>
          <a:stretch/>
        </p:blipFill>
        <p:spPr>
          <a:xfrm>
            <a:off x="8265822" y="1005135"/>
            <a:ext cx="2023117" cy="1991161"/>
          </a:xfrm>
          <a:prstGeom prst="rect">
            <a:avLst/>
          </a:prstGeom>
          <a:noFill/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9566" r="8608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349" b="-1"/>
          <a:stretch/>
        </p:blipFill>
        <p:spPr>
          <a:xfrm>
            <a:off x="4410239" y="953475"/>
            <a:ext cx="3880765" cy="3858645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672" y="804520"/>
            <a:ext cx="2827018" cy="1049235"/>
          </a:xfrm>
        </p:spPr>
        <p:txBody>
          <a:bodyPr>
            <a:normAutofit/>
          </a:bodyPr>
          <a:lstStyle/>
          <a:p>
            <a:r>
              <a:rPr lang="pt-BR" dirty="0"/>
              <a:t>CASE - DESAFIO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44" y="2015732"/>
            <a:ext cx="3111056" cy="341351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1600" dirty="0">
                <a:solidFill>
                  <a:schemeClr val="bg1"/>
                </a:solidFill>
              </a:rPr>
              <a:t>Construção de um </a:t>
            </a:r>
            <a:r>
              <a:rPr lang="pt-BR" sz="1600" b="1" dirty="0">
                <a:solidFill>
                  <a:schemeClr val="bg1"/>
                </a:solidFill>
              </a:rPr>
              <a:t>dispositivo PICK- PLACE</a:t>
            </a:r>
          </a:p>
          <a:p>
            <a:pPr>
              <a:lnSpc>
                <a:spcPct val="100000"/>
              </a:lnSpc>
              <a:buFont typeface="Wingdings" charset="2"/>
              <a:buChar char="Ø"/>
            </a:pPr>
            <a:endParaRPr lang="pt-BR" sz="16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buFont typeface="Wingdings" charset="2"/>
              <a:buChar char="Ø"/>
            </a:pPr>
            <a:r>
              <a:rPr lang="pt-BR" sz="1600" dirty="0">
                <a:solidFill>
                  <a:schemeClr val="bg1"/>
                </a:solidFill>
              </a:rPr>
              <a:t>O que </a:t>
            </a:r>
            <a:r>
              <a:rPr lang="pt-BR" sz="1600" dirty="0" smtClean="0">
                <a:solidFill>
                  <a:schemeClr val="bg1"/>
                </a:solidFill>
              </a:rPr>
              <a:t>é?</a:t>
            </a:r>
            <a:endParaRPr lang="pt-BR" sz="1600" dirty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buFont typeface="Wingdings" charset="2"/>
              <a:buChar char="Ø"/>
            </a:pPr>
            <a:r>
              <a:rPr lang="pt-BR" sz="1600" dirty="0">
                <a:solidFill>
                  <a:schemeClr val="bg1"/>
                </a:solidFill>
              </a:rPr>
              <a:t>Combinação entre Mecânica, Eletrônica e </a:t>
            </a:r>
            <a:r>
              <a:rPr lang="pt-BR" sz="1600" dirty="0" smtClean="0">
                <a:solidFill>
                  <a:schemeClr val="bg1"/>
                </a:solidFill>
              </a:rPr>
              <a:t>Computação</a:t>
            </a:r>
            <a:endParaRPr lang="pt-BR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465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5841" y="322365"/>
            <a:ext cx="9291215" cy="1049235"/>
          </a:xfrm>
        </p:spPr>
        <p:txBody>
          <a:bodyPr/>
          <a:lstStyle/>
          <a:p>
            <a:r>
              <a:rPr lang="en-US" dirty="0" smtClean="0"/>
              <a:t>CASE - DETALHAMENTO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628775"/>
            <a:ext cx="11530012" cy="4414837"/>
          </a:xfrm>
        </p:spPr>
        <p:txBody>
          <a:bodyPr/>
          <a:lstStyle/>
          <a:p>
            <a:pPr>
              <a:buFont typeface="Wingdings" charset="2"/>
              <a:buChar char="Ø"/>
            </a:pPr>
            <a:r>
              <a:rPr lang="pt-PT" dirty="0" smtClean="0">
                <a:solidFill>
                  <a:schemeClr val="bg1"/>
                </a:solidFill>
              </a:rPr>
              <a:t>Seleção de peças por </a:t>
            </a:r>
            <a:r>
              <a:rPr lang="pt-PT" b="1" dirty="0" smtClean="0">
                <a:solidFill>
                  <a:schemeClr val="bg1"/>
                </a:solidFill>
              </a:rPr>
              <a:t>Diâmetro</a:t>
            </a:r>
          </a:p>
          <a:p>
            <a:pPr>
              <a:buFont typeface="Wingdings" charset="2"/>
              <a:buChar char="Ø"/>
            </a:pPr>
            <a:r>
              <a:rPr lang="pt-PT" dirty="0" smtClean="0">
                <a:solidFill>
                  <a:schemeClr val="bg1"/>
                </a:solidFill>
              </a:rPr>
              <a:t>Posicionamento: Posições PICK &amp; PLACE</a:t>
            </a:r>
          </a:p>
          <a:p>
            <a:pPr>
              <a:buFont typeface="Wingdings" charset="2"/>
              <a:buChar char="Ø"/>
            </a:pPr>
            <a:r>
              <a:rPr lang="pt-PT" dirty="0" smtClean="0">
                <a:solidFill>
                  <a:schemeClr val="bg1"/>
                </a:solidFill>
              </a:rPr>
              <a:t>Peça: Tarugos de Polímero (Teflon ou Poliacetal) – </a:t>
            </a:r>
            <a:r>
              <a:rPr lang="pt-PT" b="1" dirty="0" smtClean="0">
                <a:solidFill>
                  <a:schemeClr val="bg1"/>
                </a:solidFill>
              </a:rPr>
              <a:t>Diam. 40mm +/- 5mm x Altura 80 mm</a:t>
            </a:r>
          </a:p>
          <a:p>
            <a:pPr>
              <a:buFont typeface="Wingdings" charset="2"/>
              <a:buChar char="Ø"/>
            </a:pPr>
            <a:r>
              <a:rPr lang="pt-PT" dirty="0" smtClean="0">
                <a:solidFill>
                  <a:schemeClr val="bg1"/>
                </a:solidFill>
              </a:rPr>
              <a:t>Comparação com limites – Definir pecas OK/NOK</a:t>
            </a:r>
          </a:p>
          <a:p>
            <a:pPr>
              <a:buFont typeface="Wingdings" charset="2"/>
              <a:buChar char="Ø"/>
            </a:pPr>
            <a:r>
              <a:rPr lang="pt-PT" dirty="0" smtClean="0">
                <a:solidFill>
                  <a:schemeClr val="bg1"/>
                </a:solidFill>
              </a:rPr>
              <a:t>Eixo Z: Maior exatidão no posicionamento</a:t>
            </a:r>
          </a:p>
          <a:p>
            <a:pPr>
              <a:buFont typeface="Wingdings" charset="2"/>
              <a:buChar char="Ø"/>
            </a:pPr>
            <a:r>
              <a:rPr lang="pt-PT" dirty="0" smtClean="0">
                <a:solidFill>
                  <a:schemeClr val="bg1"/>
                </a:solidFill>
              </a:rPr>
              <a:t>Posições: Todas definidas pelo usuário</a:t>
            </a:r>
          </a:p>
          <a:p>
            <a:pPr>
              <a:buFont typeface="Wingdings" charset="2"/>
              <a:buChar char="Ø"/>
            </a:pPr>
            <a:r>
              <a:rPr lang="pt-PT" dirty="0" smtClean="0">
                <a:solidFill>
                  <a:schemeClr val="bg1"/>
                </a:solidFill>
              </a:rPr>
              <a:t>Quantidade: PEGA - 1 posição  SOLTA – 3 posições</a:t>
            </a:r>
          </a:p>
          <a:p>
            <a:pPr lvl="8">
              <a:buFont typeface="Wingdings" charset="2"/>
              <a:buChar char="Ø"/>
            </a:pPr>
            <a:r>
              <a:rPr lang="pt-PT" dirty="0" smtClean="0">
                <a:solidFill>
                  <a:schemeClr val="bg1"/>
                </a:solidFill>
              </a:rPr>
              <a:t>Solta 1 – OK -&gt; Diâmetro dentro do limite +Etiqueta Verde</a:t>
            </a:r>
          </a:p>
          <a:p>
            <a:pPr lvl="8">
              <a:buFont typeface="Wingdings" charset="2"/>
              <a:buChar char="Ø"/>
            </a:pPr>
            <a:r>
              <a:rPr lang="pt-PT" dirty="0" smtClean="0">
                <a:solidFill>
                  <a:schemeClr val="bg1"/>
                </a:solidFill>
              </a:rPr>
              <a:t>Solta 2 – NOK -&gt; Diâmetro for a do limite/Etiqueta Vermelha</a:t>
            </a:r>
          </a:p>
          <a:p>
            <a:pPr lvl="8">
              <a:buFont typeface="Wingdings" charset="2"/>
              <a:buChar char="Ø"/>
            </a:pPr>
            <a:endParaRPr lang="en-US" dirty="0" smtClean="0">
              <a:solidFill>
                <a:schemeClr val="bg1"/>
              </a:solidFill>
            </a:endParaRPr>
          </a:p>
          <a:p>
            <a:pPr lvl="8">
              <a:buFont typeface="Wingdings" charset="2"/>
              <a:buChar char="Ø"/>
            </a:pPr>
            <a:endParaRPr lang="en-US" dirty="0" smtClean="0">
              <a:solidFill>
                <a:schemeClr val="bg1"/>
              </a:solidFill>
            </a:endParaRPr>
          </a:p>
          <a:p>
            <a:pPr>
              <a:buFont typeface="Wingdings" charset="2"/>
              <a:buChar char="Ø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933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506" y="304457"/>
            <a:ext cx="9291215" cy="1049235"/>
          </a:xfrm>
        </p:spPr>
        <p:txBody>
          <a:bodyPr/>
          <a:lstStyle/>
          <a:p>
            <a:r>
              <a:rPr lang="pt-BR" dirty="0" smtClean="0"/>
              <a:t>LISTA DE REQUISITOS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7191" y="1130383"/>
            <a:ext cx="5406422" cy="4189858"/>
          </a:xfrm>
          <a:noFill/>
        </p:spPr>
        <p:txBody>
          <a:bodyPr>
            <a:normAutofit/>
          </a:bodyPr>
          <a:lstStyle/>
          <a:p>
            <a:r>
              <a:rPr lang="pt-BR" b="1" u="sng" dirty="0" smtClean="0">
                <a:solidFill>
                  <a:schemeClr val="bg1"/>
                </a:solidFill>
              </a:rPr>
              <a:t>IHM AMIGAVEL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Interface </a:t>
            </a:r>
            <a:r>
              <a:rPr lang="mr-IN" sz="1800" dirty="0" smtClean="0">
                <a:solidFill>
                  <a:schemeClr val="bg1"/>
                </a:solidFill>
              </a:rPr>
              <a:t>–</a:t>
            </a:r>
            <a:r>
              <a:rPr lang="pt-BR" sz="1800" dirty="0" smtClean="0">
                <a:solidFill>
                  <a:schemeClr val="bg1"/>
                </a:solidFill>
              </a:rPr>
              <a:t> Determinação de Diâmetro de Referencia /Tolerância de Medição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Display </a:t>
            </a:r>
            <a:r>
              <a:rPr lang="mr-IN" sz="1800" dirty="0" smtClean="0">
                <a:solidFill>
                  <a:schemeClr val="bg1"/>
                </a:solidFill>
              </a:rPr>
              <a:t>–</a:t>
            </a:r>
            <a:r>
              <a:rPr lang="pt-BR" sz="1800" dirty="0" smtClean="0">
                <a:solidFill>
                  <a:schemeClr val="bg1"/>
                </a:solidFill>
              </a:rPr>
              <a:t> Valor de medição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Chave </a:t>
            </a:r>
            <a:r>
              <a:rPr lang="mr-IN" sz="1800" dirty="0" smtClean="0">
                <a:solidFill>
                  <a:schemeClr val="bg1"/>
                </a:solidFill>
              </a:rPr>
              <a:t>–</a:t>
            </a:r>
            <a:r>
              <a:rPr lang="pt-BR" sz="1800" dirty="0" smtClean="0">
                <a:solidFill>
                  <a:schemeClr val="bg1"/>
                </a:solidFill>
              </a:rPr>
              <a:t> Seleção do modo de operação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LED ‘’</a:t>
            </a:r>
            <a:r>
              <a:rPr lang="pt-BR" sz="1800" dirty="0" err="1" smtClean="0">
                <a:solidFill>
                  <a:schemeClr val="bg1"/>
                </a:solidFill>
              </a:rPr>
              <a:t>Ready</a:t>
            </a:r>
            <a:r>
              <a:rPr lang="pt-BR" sz="1800" dirty="0" smtClean="0">
                <a:solidFill>
                  <a:schemeClr val="bg1"/>
                </a:solidFill>
              </a:rPr>
              <a:t>” &amp; “Operating”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Chave Geral </a:t>
            </a:r>
            <a:r>
              <a:rPr lang="mr-IN" sz="1800" dirty="0" smtClean="0">
                <a:solidFill>
                  <a:schemeClr val="bg1"/>
                </a:solidFill>
              </a:rPr>
              <a:t>–</a:t>
            </a:r>
            <a:r>
              <a:rPr lang="pt-BR" sz="1800" dirty="0" smtClean="0">
                <a:solidFill>
                  <a:schemeClr val="bg1"/>
                </a:solidFill>
              </a:rPr>
              <a:t> Liga/Desliga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Botão “Start”</a:t>
            </a:r>
          </a:p>
          <a:p>
            <a:pPr>
              <a:buFont typeface="Wingdings" charset="2"/>
              <a:buChar char="Ø"/>
            </a:pPr>
            <a:endParaRPr lang="pt-BR" u="sng" dirty="0" smtClean="0">
              <a:solidFill>
                <a:schemeClr val="bg1"/>
              </a:solidFill>
            </a:endParaRPr>
          </a:p>
          <a:p>
            <a:endParaRPr lang="pt-BR" u="sng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43613" y="1130383"/>
            <a:ext cx="5406422" cy="418985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u="sng" dirty="0" smtClean="0">
                <a:solidFill>
                  <a:schemeClr val="bg1"/>
                </a:solidFill>
              </a:rPr>
              <a:t>IHM SEGURA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Botão de Emergência</a:t>
            </a:r>
          </a:p>
          <a:p>
            <a:pPr>
              <a:buFont typeface="Wingdings" charset="2"/>
              <a:buChar char="Ø"/>
            </a:pPr>
            <a:r>
              <a:rPr lang="pt-BR" sz="1800" dirty="0">
                <a:solidFill>
                  <a:schemeClr val="bg1"/>
                </a:solidFill>
              </a:rPr>
              <a:t>Limitador de torque para os motores de acionamento da </a:t>
            </a:r>
            <a:r>
              <a:rPr lang="pt-BR" sz="1800" dirty="0" smtClean="0">
                <a:solidFill>
                  <a:schemeClr val="bg1"/>
                </a:solidFill>
              </a:rPr>
              <a:t>garra</a:t>
            </a:r>
          </a:p>
          <a:p>
            <a:pPr>
              <a:buFont typeface="Wingdings" charset="2"/>
              <a:buChar char="Ø"/>
            </a:pPr>
            <a:r>
              <a:rPr lang="pt-BR" sz="1800" dirty="0">
                <a:solidFill>
                  <a:schemeClr val="bg1"/>
                </a:solidFill>
              </a:rPr>
              <a:t>Limitador de velocidade para movimentação do cabeçote</a:t>
            </a:r>
            <a:endParaRPr lang="pt-BR" sz="1800" dirty="0" smtClean="0">
              <a:solidFill>
                <a:schemeClr val="bg1"/>
              </a:solidFill>
            </a:endParaRPr>
          </a:p>
          <a:p>
            <a:endParaRPr lang="pt-BR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75" b="90000" l="5737" r="9139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71734" y="3234267"/>
            <a:ext cx="51308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94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779" y="240512"/>
            <a:ext cx="9291215" cy="1049235"/>
          </a:xfrm>
        </p:spPr>
        <p:txBody>
          <a:bodyPr/>
          <a:lstStyle/>
          <a:p>
            <a:r>
              <a:rPr lang="pt-BR" dirty="0"/>
              <a:t>LISTA DE REQUISITOS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779" y="1294955"/>
            <a:ext cx="4949221" cy="3801978"/>
          </a:xfrm>
        </p:spPr>
        <p:txBody>
          <a:bodyPr>
            <a:normAutofit/>
          </a:bodyPr>
          <a:lstStyle/>
          <a:p>
            <a:r>
              <a:rPr lang="pt-BR" b="1" u="sng" dirty="0" smtClean="0">
                <a:solidFill>
                  <a:schemeClr val="bg1"/>
                </a:solidFill>
              </a:rPr>
              <a:t>BOA USABILIDADE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Livre movimentação do cabeçote </a:t>
            </a:r>
            <a:r>
              <a:rPr lang="pt-BR" sz="1800" dirty="0">
                <a:solidFill>
                  <a:schemeClr val="bg1"/>
                </a:solidFill>
              </a:rPr>
              <a:t>quando a máquina estiver com a chave geral em posição </a:t>
            </a:r>
            <a:r>
              <a:rPr lang="pt-BR" sz="1800" dirty="0" smtClean="0">
                <a:solidFill>
                  <a:schemeClr val="bg1"/>
                </a:solidFill>
              </a:rPr>
              <a:t>OFF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Referenciamento automático</a:t>
            </a:r>
            <a:endParaRPr lang="pt-BR" sz="1800" dirty="0">
              <a:solidFill>
                <a:schemeClr val="bg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978652" y="1289747"/>
            <a:ext cx="5129614" cy="36834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u="sng" dirty="0" smtClean="0">
                <a:solidFill>
                  <a:schemeClr val="bg1"/>
                </a:solidFill>
              </a:rPr>
              <a:t>POSSIBILIDADE DE PROGRAMCAO DE ROTINA DE TRABALHO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JOG</a:t>
            </a:r>
          </a:p>
          <a:p>
            <a:pPr>
              <a:buFont typeface="Wingdings" charset="2"/>
              <a:buChar char="Ø"/>
            </a:pPr>
            <a:r>
              <a:rPr lang="pt-BR" sz="1800" dirty="0">
                <a:solidFill>
                  <a:schemeClr val="bg1"/>
                </a:solidFill>
              </a:rPr>
              <a:t>Display das coordenadas (virtuais) </a:t>
            </a:r>
            <a:r>
              <a:rPr lang="pt-BR" sz="1800" dirty="0" err="1">
                <a:solidFill>
                  <a:schemeClr val="bg1"/>
                </a:solidFill>
              </a:rPr>
              <a:t>x,y,z</a:t>
            </a:r>
            <a:r>
              <a:rPr lang="pt-BR" sz="1800" dirty="0">
                <a:solidFill>
                  <a:schemeClr val="bg1"/>
                </a:solidFill>
              </a:rPr>
              <a:t> do </a:t>
            </a:r>
            <a:r>
              <a:rPr lang="pt-BR" sz="1800" dirty="0" smtClean="0">
                <a:solidFill>
                  <a:schemeClr val="bg1"/>
                </a:solidFill>
              </a:rPr>
              <a:t>cabeçote</a:t>
            </a:r>
          </a:p>
          <a:p>
            <a:pPr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Espaço na </a:t>
            </a:r>
            <a:r>
              <a:rPr lang="pt-BR" sz="1800" dirty="0" smtClean="0">
                <a:solidFill>
                  <a:schemeClr val="bg1"/>
                </a:solidFill>
              </a:rPr>
              <a:t>memória do computador </a:t>
            </a:r>
            <a:r>
              <a:rPr lang="pt-BR" sz="1800" dirty="0" smtClean="0">
                <a:solidFill>
                  <a:schemeClr val="bg1"/>
                </a:solidFill>
              </a:rPr>
              <a:t>central, </a:t>
            </a:r>
            <a:r>
              <a:rPr lang="pt-BR" sz="1800" dirty="0">
                <a:solidFill>
                  <a:schemeClr val="bg1"/>
                </a:solidFill>
              </a:rPr>
              <a:t>destinado à última rotina de trabalho programada</a:t>
            </a:r>
            <a:endParaRPr lang="pt-BR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336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843" y="343938"/>
            <a:ext cx="9291215" cy="1049235"/>
          </a:xfrm>
        </p:spPr>
        <p:txBody>
          <a:bodyPr/>
          <a:lstStyle/>
          <a:p>
            <a:r>
              <a:rPr lang="pt-BR"/>
              <a:t>LISTA DE REQUISITOS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365" y="1244154"/>
            <a:ext cx="4287635" cy="3514113"/>
          </a:xfrm>
        </p:spPr>
        <p:txBody>
          <a:bodyPr/>
          <a:lstStyle/>
          <a:p>
            <a:r>
              <a:rPr lang="pt-BR" b="1" u="sng" dirty="0" smtClean="0">
                <a:solidFill>
                  <a:schemeClr val="bg1"/>
                </a:solidFill>
              </a:rPr>
              <a:t>SILENCIOSA</a:t>
            </a:r>
          </a:p>
          <a:p>
            <a:pPr>
              <a:buFont typeface="Wingdings" charset="2"/>
              <a:buChar char="Ø"/>
            </a:pPr>
            <a:r>
              <a:rPr lang="pt-BR" sz="1800" dirty="0">
                <a:solidFill>
                  <a:schemeClr val="bg1"/>
                </a:solidFill>
              </a:rPr>
              <a:t>Pés de apoio feitos de materiais flexíveis, não </a:t>
            </a:r>
            <a:r>
              <a:rPr lang="pt-BR" sz="1800" dirty="0" smtClean="0">
                <a:solidFill>
                  <a:schemeClr val="bg1"/>
                </a:solidFill>
              </a:rPr>
              <a:t>duros</a:t>
            </a:r>
          </a:p>
          <a:p>
            <a:pPr>
              <a:buFont typeface="Wingdings" charset="2"/>
              <a:buChar char="Ø"/>
            </a:pPr>
            <a:r>
              <a:rPr lang="pt-BR" sz="1800" dirty="0">
                <a:solidFill>
                  <a:schemeClr val="bg1"/>
                </a:solidFill>
              </a:rPr>
              <a:t>Lubrificar devidamente parafusos, trilhos e demais elementos móveis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685165" y="1244153"/>
            <a:ext cx="4287635" cy="35141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u="sng" dirty="0" smtClean="0">
                <a:solidFill>
                  <a:schemeClr val="bg1"/>
                </a:solidFill>
              </a:rPr>
              <a:t>BAIXO CUSTO/FREQUENCIA DE MANUTENCAO</a:t>
            </a:r>
          </a:p>
          <a:p>
            <a:pPr>
              <a:buFont typeface="Wingdings" charset="2"/>
              <a:buChar char="Ø"/>
            </a:pPr>
            <a:r>
              <a:rPr lang="pt-BR" sz="1800" dirty="0">
                <a:solidFill>
                  <a:schemeClr val="bg1"/>
                </a:solidFill>
              </a:rPr>
              <a:t>Limitador de corrente na porta fonte</a:t>
            </a:r>
            <a:endParaRPr lang="pt-BR" sz="18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3667" b="92667" l="8667" r="9033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18567" y="2464838"/>
            <a:ext cx="4002983" cy="40029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" b="98000" l="0" r="9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26000" y="3161981"/>
            <a:ext cx="3192567" cy="3192567"/>
          </a:xfrm>
          <a:prstGeom prst="rect">
            <a:avLst/>
          </a:prstGeom>
        </p:spPr>
      </p:pic>
      <p:sp>
        <p:nvSpPr>
          <p:cNvPr id="8" name="&quot;No&quot; Symbol 7"/>
          <p:cNvSpPr/>
          <p:nvPr/>
        </p:nvSpPr>
        <p:spPr>
          <a:xfrm>
            <a:off x="8816629" y="3704490"/>
            <a:ext cx="2156171" cy="2107551"/>
          </a:xfrm>
          <a:prstGeom prst="noSmoking">
            <a:avLst/>
          </a:prstGeom>
          <a:solidFill>
            <a:srgbClr val="FF000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3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1826" y="321035"/>
            <a:ext cx="9291215" cy="1049235"/>
          </a:xfrm>
        </p:spPr>
        <p:txBody>
          <a:bodyPr/>
          <a:lstStyle/>
          <a:p>
            <a:r>
              <a:rPr lang="pt-BR" dirty="0" smtClean="0"/>
              <a:t>Esboço DE Soluções</a:t>
            </a:r>
            <a:endParaRPr lang="pt-BR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991" y="1168401"/>
            <a:ext cx="3215009" cy="49580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112"/>
          <a:stretch/>
        </p:blipFill>
        <p:spPr>
          <a:xfrm>
            <a:off x="7416801" y="1168401"/>
            <a:ext cx="2709334" cy="49755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aixaDeTexto 2"/>
          <p:cNvSpPr txBox="1"/>
          <p:nvPr/>
        </p:nvSpPr>
        <p:spPr>
          <a:xfrm>
            <a:off x="4944354" y="2403814"/>
            <a:ext cx="235409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 smtClean="0">
                <a:solidFill>
                  <a:schemeClr val="bg2"/>
                </a:solidFill>
              </a:rPr>
              <a:t>Motor de Passo</a:t>
            </a:r>
          </a:p>
          <a:p>
            <a:pPr algn="ctr"/>
            <a:endParaRPr lang="pt-BR" sz="1600" dirty="0">
              <a:solidFill>
                <a:schemeClr val="bg2"/>
              </a:solidFill>
            </a:endParaRPr>
          </a:p>
          <a:p>
            <a:pPr algn="ctr"/>
            <a:r>
              <a:rPr lang="pt-BR" sz="1600" dirty="0" smtClean="0">
                <a:solidFill>
                  <a:schemeClr val="bg2"/>
                </a:solidFill>
              </a:rPr>
              <a:t>Sensor RGB</a:t>
            </a:r>
          </a:p>
          <a:p>
            <a:pPr algn="ctr"/>
            <a:endParaRPr lang="pt-BR" sz="1600" dirty="0">
              <a:solidFill>
                <a:schemeClr val="bg2"/>
              </a:solidFill>
            </a:endParaRPr>
          </a:p>
          <a:p>
            <a:pPr algn="ctr"/>
            <a:r>
              <a:rPr lang="pt-BR" sz="1600" dirty="0" smtClean="0">
                <a:solidFill>
                  <a:schemeClr val="bg2"/>
                </a:solidFill>
              </a:rPr>
              <a:t>Motor DC</a:t>
            </a:r>
          </a:p>
          <a:p>
            <a:pPr algn="ctr"/>
            <a:endParaRPr lang="pt-BR" sz="1600" dirty="0" smtClean="0">
              <a:solidFill>
                <a:schemeClr val="bg2"/>
              </a:solidFill>
            </a:endParaRPr>
          </a:p>
          <a:p>
            <a:pPr algn="ctr"/>
            <a:r>
              <a:rPr lang="pt-BR" sz="1600" dirty="0" smtClean="0">
                <a:solidFill>
                  <a:schemeClr val="bg2"/>
                </a:solidFill>
              </a:rPr>
              <a:t>Fuso Trapezoidal</a:t>
            </a:r>
          </a:p>
          <a:p>
            <a:pPr algn="ctr"/>
            <a:endParaRPr lang="pt-BR" sz="1600" dirty="0" smtClean="0">
              <a:solidFill>
                <a:schemeClr val="bg2"/>
              </a:solidFill>
            </a:endParaRPr>
          </a:p>
          <a:p>
            <a:pPr algn="ctr"/>
            <a:r>
              <a:rPr lang="pt-BR" sz="1600" dirty="0" smtClean="0">
                <a:solidFill>
                  <a:schemeClr val="bg2"/>
                </a:solidFill>
              </a:rPr>
              <a:t>Sensor Ótico Difuso</a:t>
            </a:r>
            <a:endParaRPr lang="pt-BR" sz="1600" dirty="0">
              <a:solidFill>
                <a:schemeClr val="bg2"/>
              </a:solidFill>
            </a:endParaRPr>
          </a:p>
          <a:p>
            <a:pPr algn="ctr"/>
            <a:endParaRPr lang="pt-BR" sz="1600" dirty="0" smtClean="0">
              <a:solidFill>
                <a:schemeClr val="bg2"/>
              </a:solidFill>
            </a:endParaRPr>
          </a:p>
          <a:p>
            <a:pPr algn="ctr"/>
            <a:r>
              <a:rPr lang="pt-BR" sz="1600" dirty="0" smtClean="0">
                <a:solidFill>
                  <a:schemeClr val="bg2"/>
                </a:solidFill>
              </a:rPr>
              <a:t>Garra Mecânica com Hastes</a:t>
            </a:r>
            <a:endParaRPr lang="pt-BR" sz="1600" dirty="0">
              <a:solidFill>
                <a:schemeClr val="bg2"/>
              </a:solidFill>
            </a:endParaRPr>
          </a:p>
          <a:p>
            <a:pPr algn="ctr"/>
            <a:endParaRPr lang="pt-BR" sz="1600" dirty="0">
              <a:solidFill>
                <a:schemeClr val="bg2"/>
              </a:solidFill>
            </a:endParaRPr>
          </a:p>
        </p:txBody>
      </p:sp>
      <p:cxnSp>
        <p:nvCxnSpPr>
          <p:cNvPr id="5" name="Conector de seta reta 4"/>
          <p:cNvCxnSpPr/>
          <p:nvPr/>
        </p:nvCxnSpPr>
        <p:spPr>
          <a:xfrm flipV="1">
            <a:off x="6858000" y="1741251"/>
            <a:ext cx="1746738" cy="84630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/>
          <p:cNvCxnSpPr/>
          <p:nvPr/>
        </p:nvCxnSpPr>
        <p:spPr>
          <a:xfrm flipH="1">
            <a:off x="3394953" y="2587557"/>
            <a:ext cx="1994170" cy="1167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/>
          <p:cNvCxnSpPr/>
          <p:nvPr/>
        </p:nvCxnSpPr>
        <p:spPr>
          <a:xfrm>
            <a:off x="6682902" y="3054485"/>
            <a:ext cx="2003898" cy="9533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/>
          <p:cNvCxnSpPr/>
          <p:nvPr/>
        </p:nvCxnSpPr>
        <p:spPr>
          <a:xfrm flipH="1" flipV="1">
            <a:off x="3287949" y="3307404"/>
            <a:ext cx="2334638" cy="2237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/>
          <p:cNvCxnSpPr/>
          <p:nvPr/>
        </p:nvCxnSpPr>
        <p:spPr>
          <a:xfrm flipV="1">
            <a:off x="6949895" y="3160407"/>
            <a:ext cx="1736905" cy="8473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 flipH="1" flipV="1">
            <a:off x="3218495" y="4192763"/>
            <a:ext cx="1916670" cy="3440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/>
          <p:cNvCxnSpPr/>
          <p:nvPr/>
        </p:nvCxnSpPr>
        <p:spPr>
          <a:xfrm flipH="1" flipV="1">
            <a:off x="4025900" y="4580375"/>
            <a:ext cx="1109266" cy="4551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/>
          <p:cNvCxnSpPr/>
          <p:nvPr/>
        </p:nvCxnSpPr>
        <p:spPr>
          <a:xfrm flipH="1" flipV="1">
            <a:off x="2413001" y="4635500"/>
            <a:ext cx="2722165" cy="400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/>
          <p:cNvCxnSpPr/>
          <p:nvPr/>
        </p:nvCxnSpPr>
        <p:spPr>
          <a:xfrm flipV="1">
            <a:off x="7175500" y="4536831"/>
            <a:ext cx="1085850" cy="4987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onector de seta reta 30"/>
          <p:cNvCxnSpPr/>
          <p:nvPr/>
        </p:nvCxnSpPr>
        <p:spPr>
          <a:xfrm flipV="1">
            <a:off x="7175500" y="4536831"/>
            <a:ext cx="2108200" cy="4987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319761"/>
            <a:ext cx="9291215" cy="1049235"/>
          </a:xfrm>
        </p:spPr>
        <p:txBody>
          <a:bodyPr/>
          <a:lstStyle/>
          <a:p>
            <a:r>
              <a:rPr lang="pt-BR" dirty="0" smtClean="0"/>
              <a:t>ASPECTOS DE SEGURANCA ( NR - 12)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368996"/>
            <a:ext cx="10399893" cy="3562193"/>
          </a:xfrm>
        </p:spPr>
        <p:txBody>
          <a:bodyPr>
            <a:normAutofit fontScale="92500" lnSpcReduction="10000"/>
          </a:bodyPr>
          <a:lstStyle/>
          <a:p>
            <a:r>
              <a:rPr lang="pt-BR" sz="2200" b="1" u="sng" dirty="0" smtClean="0">
                <a:solidFill>
                  <a:schemeClr val="bg1"/>
                </a:solidFill>
              </a:rPr>
              <a:t>INSTALACOES E DISPOSITIVOS ELÉTRICOS</a:t>
            </a:r>
            <a:endParaRPr lang="pt-BR" sz="2400" b="1" u="sng" dirty="0" smtClean="0">
              <a:solidFill>
                <a:schemeClr val="bg1"/>
              </a:solidFill>
            </a:endParaRPr>
          </a:p>
          <a:p>
            <a:pPr>
              <a:buFont typeface="Wingdings" charset="2"/>
              <a:buChar char="Ø"/>
            </a:pPr>
            <a:r>
              <a:rPr lang="pt-BR" sz="1900" dirty="0" smtClean="0">
                <a:solidFill>
                  <a:schemeClr val="bg1"/>
                </a:solidFill>
              </a:rPr>
              <a:t>Aterramento;</a:t>
            </a:r>
          </a:p>
          <a:p>
            <a:pPr>
              <a:buFont typeface="Wingdings" charset="2"/>
              <a:buChar char="Ø"/>
            </a:pPr>
            <a:r>
              <a:rPr lang="pt-BR" sz="1900" dirty="0" err="1" smtClean="0">
                <a:solidFill>
                  <a:schemeClr val="bg1"/>
                </a:solidFill>
              </a:rPr>
              <a:t>Autoextinguível</a:t>
            </a:r>
            <a:endParaRPr lang="pt-BR" sz="1900" dirty="0" smtClean="0">
              <a:solidFill>
                <a:schemeClr val="bg1"/>
              </a:solidFill>
            </a:endParaRPr>
          </a:p>
          <a:p>
            <a:pPr>
              <a:buFont typeface="Wingdings" charset="2"/>
              <a:buChar char="Ø"/>
            </a:pPr>
            <a:r>
              <a:rPr lang="pt-BR" sz="1900" dirty="0" smtClean="0">
                <a:solidFill>
                  <a:schemeClr val="bg1"/>
                </a:solidFill>
              </a:rPr>
              <a:t>Baterias bem colocadas e isoladas</a:t>
            </a:r>
          </a:p>
          <a:p>
            <a:pPr>
              <a:buFont typeface="Wingdings" charset="2"/>
              <a:buChar char="Ø"/>
            </a:pPr>
            <a:r>
              <a:rPr lang="pt-BR" sz="1900" dirty="0" smtClean="0">
                <a:solidFill>
                  <a:schemeClr val="bg1"/>
                </a:solidFill>
              </a:rPr>
              <a:t>Proteção </a:t>
            </a:r>
            <a:r>
              <a:rPr lang="pt-BR" sz="1900" dirty="0" smtClean="0">
                <a:solidFill>
                  <a:schemeClr val="bg1"/>
                </a:solidFill>
              </a:rPr>
              <a:t>de </a:t>
            </a:r>
            <a:r>
              <a:rPr lang="pt-BR" sz="1900" dirty="0" err="1" smtClean="0">
                <a:solidFill>
                  <a:schemeClr val="bg1"/>
                </a:solidFill>
              </a:rPr>
              <a:t>sobrecorrente</a:t>
            </a:r>
            <a:r>
              <a:rPr lang="pt-BR" sz="1900" dirty="0" smtClean="0">
                <a:solidFill>
                  <a:schemeClr val="bg1"/>
                </a:solidFill>
              </a:rPr>
              <a:t> e </a:t>
            </a:r>
            <a:r>
              <a:rPr lang="pt-BR" sz="1900" dirty="0" err="1" smtClean="0">
                <a:solidFill>
                  <a:schemeClr val="bg1"/>
                </a:solidFill>
              </a:rPr>
              <a:t>sobretensão</a:t>
            </a:r>
            <a:r>
              <a:rPr lang="pt-BR" sz="1900" dirty="0" smtClean="0">
                <a:solidFill>
                  <a:schemeClr val="bg1"/>
                </a:solidFill>
              </a:rPr>
              <a:t>.</a:t>
            </a:r>
          </a:p>
          <a:p>
            <a:pPr>
              <a:buFont typeface="Wingdings" charset="2"/>
              <a:buChar char="Ø"/>
            </a:pPr>
            <a:r>
              <a:rPr lang="pt-BR" sz="1900" dirty="0" smtClean="0">
                <a:solidFill>
                  <a:schemeClr val="bg1"/>
                </a:solidFill>
              </a:rPr>
              <a:t>Acionamento fácil, bem localizado e seguro;</a:t>
            </a:r>
          </a:p>
          <a:p>
            <a:pPr>
              <a:buFont typeface="Wingdings" charset="2"/>
              <a:buChar char="Ø"/>
            </a:pPr>
            <a:r>
              <a:rPr lang="pt-BR" sz="1900" dirty="0" smtClean="0">
                <a:solidFill>
                  <a:schemeClr val="bg1"/>
                </a:solidFill>
              </a:rPr>
              <a:t>Totalmente interligado com sistema de emergência;</a:t>
            </a:r>
          </a:p>
          <a:p>
            <a:pPr>
              <a:buFont typeface="Wingdings" charset="2"/>
              <a:buChar char="Ø"/>
            </a:pPr>
            <a:r>
              <a:rPr lang="pt-BR" sz="1900" dirty="0" err="1" smtClean="0">
                <a:solidFill>
                  <a:schemeClr val="bg1"/>
                </a:solidFill>
              </a:rPr>
              <a:t>On</a:t>
            </a:r>
            <a:r>
              <a:rPr lang="pt-BR" sz="1900" dirty="0" smtClean="0">
                <a:solidFill>
                  <a:schemeClr val="bg1"/>
                </a:solidFill>
              </a:rPr>
              <a:t>/Off por CI de dois </a:t>
            </a:r>
            <a:r>
              <a:rPr lang="pt-BR" sz="1900" dirty="0" err="1" smtClean="0">
                <a:solidFill>
                  <a:schemeClr val="bg1"/>
                </a:solidFill>
              </a:rPr>
              <a:t>contatores</a:t>
            </a:r>
            <a:r>
              <a:rPr lang="pt-BR" sz="1900" dirty="0" smtClean="0">
                <a:solidFill>
                  <a:schemeClr val="bg1"/>
                </a:solidFill>
              </a:rPr>
              <a:t> em série.</a:t>
            </a:r>
          </a:p>
          <a:p>
            <a:pPr lvl="1">
              <a:buFont typeface="Wingdings" charset="2"/>
              <a:buChar char="Ø"/>
            </a:pPr>
            <a:endParaRPr lang="pt-BR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pt-BR" dirty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pt-BR" dirty="0" smtClean="0">
              <a:solidFill>
                <a:schemeClr val="bg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pt-BR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438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0154" y="245051"/>
            <a:ext cx="9291215" cy="1049235"/>
          </a:xfrm>
        </p:spPr>
        <p:txBody>
          <a:bodyPr/>
          <a:lstStyle/>
          <a:p>
            <a:r>
              <a:rPr lang="pt-BR" dirty="0" smtClean="0"/>
              <a:t>ASPECTOS DE SEGURANCA ( NR - 12)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94286"/>
            <a:ext cx="9291215" cy="3450613"/>
          </a:xfrm>
        </p:spPr>
        <p:txBody>
          <a:bodyPr/>
          <a:lstStyle/>
          <a:p>
            <a:r>
              <a:rPr lang="pt-BR" b="1" u="sng" dirty="0" smtClean="0">
                <a:solidFill>
                  <a:schemeClr val="bg1"/>
                </a:solidFill>
              </a:rPr>
              <a:t>DISPOSITIVOS DE PARADA DE EMERGENCIA</a:t>
            </a:r>
            <a:endParaRPr lang="pt-BR" b="1" u="sng" dirty="0" smtClean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Dispositivo exclusivo de parada;</a:t>
            </a:r>
          </a:p>
          <a:p>
            <a:pPr>
              <a:lnSpc>
                <a:spcPct val="100000"/>
              </a:lnSpc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Fácil acesso;</a:t>
            </a:r>
          </a:p>
          <a:p>
            <a:pPr>
              <a:lnSpc>
                <a:spcPct val="100000"/>
              </a:lnSpc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Prevalecer </a:t>
            </a:r>
            <a:r>
              <a:rPr lang="pt-BR" sz="1800" dirty="0" smtClean="0">
                <a:solidFill>
                  <a:schemeClr val="bg1"/>
                </a:solidFill>
              </a:rPr>
              <a:t>sobre outros comandos; </a:t>
            </a:r>
            <a:endParaRPr lang="pt-BR" sz="1800" dirty="0" smtClean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Mais </a:t>
            </a:r>
            <a:r>
              <a:rPr lang="pt-BR" sz="1800" dirty="0" smtClean="0">
                <a:solidFill>
                  <a:schemeClr val="bg1"/>
                </a:solidFill>
              </a:rPr>
              <a:t>rápido possível, sem mais riscos; </a:t>
            </a:r>
            <a:r>
              <a:rPr lang="pt-BR" sz="1800" dirty="0" smtClean="0">
                <a:solidFill>
                  <a:schemeClr val="bg1"/>
                </a:solidFill>
              </a:rPr>
              <a:t>e</a:t>
            </a:r>
          </a:p>
          <a:p>
            <a:pPr>
              <a:lnSpc>
                <a:spcPct val="100000"/>
              </a:lnSpc>
              <a:buFont typeface="Wingdings" charset="2"/>
              <a:buChar char="Ø"/>
            </a:pPr>
            <a:r>
              <a:rPr lang="pt-BR" sz="1800" dirty="0" smtClean="0">
                <a:solidFill>
                  <a:schemeClr val="bg1"/>
                </a:solidFill>
              </a:rPr>
              <a:t>Exigir </a:t>
            </a:r>
            <a:r>
              <a:rPr lang="pt-BR" sz="1800" dirty="0" smtClean="0">
                <a:solidFill>
                  <a:schemeClr val="bg1"/>
                </a:solidFill>
              </a:rPr>
              <a:t>rearme.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pt-BR" dirty="0" smtClean="0">
              <a:solidFill>
                <a:schemeClr val="bg1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0" y="3975457"/>
            <a:ext cx="6893524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t-BR" sz="2000" b="1" dirty="0" smtClean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sz="2000" b="1" u="sng" dirty="0" smtClean="0">
                <a:solidFill>
                  <a:schemeClr val="bg1"/>
                </a:solidFill>
              </a:rPr>
              <a:t>SINALIZAÇAO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charset="2"/>
              <a:buChar char="Ø"/>
            </a:pPr>
            <a:r>
              <a:rPr lang="pt-BR" dirty="0" smtClean="0">
                <a:solidFill>
                  <a:schemeClr val="bg1"/>
                </a:solidFill>
              </a:rPr>
              <a:t>Destacado;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charset="2"/>
              <a:buChar char="Ø"/>
            </a:pPr>
            <a:r>
              <a:rPr lang="pt-BR" dirty="0" smtClean="0">
                <a:solidFill>
                  <a:schemeClr val="bg1"/>
                </a:solidFill>
              </a:rPr>
              <a:t>Fácil </a:t>
            </a:r>
            <a:r>
              <a:rPr lang="pt-BR" dirty="0" smtClean="0">
                <a:solidFill>
                  <a:schemeClr val="bg1"/>
                </a:solidFill>
              </a:rPr>
              <a:t>compreensão; </a:t>
            </a:r>
            <a:r>
              <a:rPr lang="pt-BR" dirty="0" smtClean="0">
                <a:solidFill>
                  <a:schemeClr val="bg1"/>
                </a:solidFill>
              </a:rPr>
              <a:t>e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charset="2"/>
              <a:buChar char="Ø"/>
            </a:pPr>
            <a:r>
              <a:rPr lang="pt-BR" dirty="0" smtClean="0">
                <a:solidFill>
                  <a:schemeClr val="bg1"/>
                </a:solidFill>
              </a:rPr>
              <a:t>Não </a:t>
            </a:r>
            <a:r>
              <a:rPr lang="pt-BR" dirty="0" smtClean="0">
                <a:solidFill>
                  <a:schemeClr val="bg1"/>
                </a:solidFill>
              </a:rPr>
              <a:t>permitir erros na montagem.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6267985" y="1073746"/>
            <a:ext cx="6893524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t-BR" dirty="0" smtClean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t-BR" sz="2000" b="1" u="sng" dirty="0" smtClean="0">
                <a:solidFill>
                  <a:schemeClr val="bg1"/>
                </a:solidFill>
              </a:rPr>
              <a:t>TRANSPORTE DE MATERIAIS</a:t>
            </a:r>
            <a:endParaRPr lang="pt-BR" sz="2000" b="1" u="sng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charset="2"/>
              <a:buChar char="Ø"/>
            </a:pPr>
            <a:r>
              <a:rPr lang="pt-BR" dirty="0" smtClean="0">
                <a:solidFill>
                  <a:schemeClr val="bg1"/>
                </a:solidFill>
              </a:rPr>
              <a:t>Material </a:t>
            </a:r>
            <a:r>
              <a:rPr lang="pt-BR" dirty="0" smtClean="0">
                <a:solidFill>
                  <a:schemeClr val="bg1"/>
                </a:solidFill>
              </a:rPr>
              <a:t>adequado (esforços</a:t>
            </a:r>
            <a:r>
              <a:rPr lang="pt-BR" dirty="0" smtClean="0">
                <a:solidFill>
                  <a:schemeClr val="bg1"/>
                </a:solidFill>
              </a:rPr>
              <a:t>);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charset="2"/>
              <a:buChar char="Ø"/>
            </a:pPr>
            <a:r>
              <a:rPr lang="pt-BR" dirty="0" err="1" smtClean="0">
                <a:solidFill>
                  <a:schemeClr val="bg1"/>
                </a:solidFill>
              </a:rPr>
              <a:t>Ergônomico</a:t>
            </a:r>
            <a:r>
              <a:rPr lang="pt-BR" dirty="0" smtClean="0">
                <a:solidFill>
                  <a:schemeClr val="bg1"/>
                </a:solidFill>
              </a:rPr>
              <a:t>;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charset="2"/>
              <a:buChar char="Ø"/>
            </a:pPr>
            <a:r>
              <a:rPr lang="pt-BR" dirty="0" smtClean="0">
                <a:solidFill>
                  <a:schemeClr val="bg1"/>
                </a:solidFill>
              </a:rPr>
              <a:t>Sistema </a:t>
            </a:r>
            <a:r>
              <a:rPr lang="pt-BR" dirty="0" smtClean="0">
                <a:solidFill>
                  <a:schemeClr val="bg1"/>
                </a:solidFill>
              </a:rPr>
              <a:t>interativo e coerente; </a:t>
            </a:r>
            <a:r>
              <a:rPr lang="pt-BR" dirty="0" smtClean="0">
                <a:solidFill>
                  <a:schemeClr val="bg1"/>
                </a:solidFill>
              </a:rPr>
              <a:t>e</a:t>
            </a:r>
          </a:p>
          <a:p>
            <a:pPr marL="285750" indent="-285750">
              <a:lnSpc>
                <a:spcPct val="150000"/>
              </a:lnSpc>
              <a:buClr>
                <a:schemeClr val="accent1"/>
              </a:buClr>
              <a:buFont typeface="Wingdings" charset="2"/>
              <a:buChar char="Ø"/>
            </a:pPr>
            <a:r>
              <a:rPr lang="pt-BR" dirty="0" smtClean="0">
                <a:solidFill>
                  <a:schemeClr val="bg1"/>
                </a:solidFill>
              </a:rPr>
              <a:t>Considerar </a:t>
            </a:r>
            <a:r>
              <a:rPr lang="pt-BR" dirty="0" smtClean="0">
                <a:solidFill>
                  <a:schemeClr val="bg1"/>
                </a:solidFill>
              </a:rPr>
              <a:t>riscos adicionais (calor, ruído, </a:t>
            </a:r>
            <a:r>
              <a:rPr lang="pt-BR" dirty="0" smtClean="0">
                <a:solidFill>
                  <a:schemeClr val="bg1"/>
                </a:solidFill>
              </a:rPr>
              <a:t>impacto).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949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1442</TotalTime>
  <Words>469</Words>
  <Application>Microsoft Macintosh PowerPoint</Application>
  <PresentationFormat>Widescreen</PresentationFormat>
  <Paragraphs>105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Mangal</vt:lpstr>
      <vt:lpstr>Rockwell</vt:lpstr>
      <vt:lpstr>Wingdings</vt:lpstr>
      <vt:lpstr>Arial</vt:lpstr>
      <vt:lpstr>Gallery</vt:lpstr>
      <vt:lpstr>Projeto Mecatrônico</vt:lpstr>
      <vt:lpstr>CASE - DESAFIO</vt:lpstr>
      <vt:lpstr>CASE - DETALHAMENTO</vt:lpstr>
      <vt:lpstr>LISTA DE REQUISITOS</vt:lpstr>
      <vt:lpstr>LISTA DE REQUISITOS</vt:lpstr>
      <vt:lpstr>LISTA DE REQUISITOS</vt:lpstr>
      <vt:lpstr>Esboço DE Soluções</vt:lpstr>
      <vt:lpstr>ASPECTOS DE SEGURANCA ( NR - 12)</vt:lpstr>
      <vt:lpstr>ASPECTOS DE SEGURANCA ( NR - 12)</vt:lpstr>
      <vt:lpstr>FUNÇAO GLOBAL</vt:lpstr>
      <vt:lpstr>ESTRUTURA DE FUNCOES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Avy Chueke Pinto</dc:creator>
  <cp:lastModifiedBy>Avy Chueke Pinto</cp:lastModifiedBy>
  <cp:revision>37</cp:revision>
  <dcterms:created xsi:type="dcterms:W3CDTF">2017-03-21T02:25:13Z</dcterms:created>
  <dcterms:modified xsi:type="dcterms:W3CDTF">2017-03-22T04:28:05Z</dcterms:modified>
</cp:coreProperties>
</file>

<file path=docProps/thumbnail.jpeg>
</file>